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>
  <p:sldMasterIdLst>
    <p:sldMasterId id="2147483648" r:id="rId4"/>
  </p:sldMasterIdLst>
  <p:notesMasterIdLst>
    <p:notesMasterId r:id="rId11"/>
  </p:notesMasterIdLst>
  <p:sldIdLst>
    <p:sldId id="313" r:id="rId5"/>
    <p:sldId id="348" r:id="rId6"/>
    <p:sldId id="342" r:id="rId7"/>
    <p:sldId id="344" r:id="rId8"/>
    <p:sldId id="347" r:id="rId9"/>
    <p:sldId id="349" r:id="rId10"/>
  </p:sldIdLst>
  <p:sldSz cx="9144000" cy="6858000" type="screen4x3"/>
  <p:notesSz cx="6807200" cy="9939338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29">
          <p15:clr>
            <a:srgbClr val="A4A3A4"/>
          </p15:clr>
        </p15:guide>
        <p15:guide id="2" orient="horz" pos="164">
          <p15:clr>
            <a:srgbClr val="A4A3A4"/>
          </p15:clr>
        </p15:guide>
        <p15:guide id="3" orient="horz" pos="504">
          <p15:clr>
            <a:srgbClr val="A4A3A4"/>
          </p15:clr>
        </p15:guide>
        <p15:guide id="4" orient="horz" pos="3385">
          <p15:clr>
            <a:srgbClr val="A4A3A4"/>
          </p15:clr>
        </p15:guide>
        <p15:guide id="5" orient="horz" pos="391">
          <p15:clr>
            <a:srgbClr val="A4A3A4"/>
          </p15:clr>
        </p15:guide>
        <p15:guide id="6" pos="158">
          <p15:clr>
            <a:srgbClr val="A4A3A4"/>
          </p15:clr>
        </p15:guide>
        <p15:guide id="7" pos="5602">
          <p15:clr>
            <a:srgbClr val="A4A3A4"/>
          </p15:clr>
        </p15:guide>
        <p15:guide id="8" pos="2789">
          <p15:clr>
            <a:srgbClr val="A4A3A4"/>
          </p15:clr>
        </p15:guide>
        <p15:guide id="9" pos="29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0000"/>
    <a:srgbClr val="969696"/>
    <a:srgbClr val="00506E"/>
    <a:srgbClr val="FF0066"/>
    <a:srgbClr val="5F5F5F"/>
    <a:srgbClr val="4D4D4D"/>
    <a:srgbClr val="292929"/>
    <a:srgbClr val="333333"/>
    <a:srgbClr val="820000"/>
    <a:srgbClr val="F0D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79" autoAdjust="0"/>
    <p:restoredTop sz="96104" autoAdjust="0"/>
  </p:normalViewPr>
  <p:slideViewPr>
    <p:cSldViewPr showGuides="1">
      <p:cViewPr>
        <p:scale>
          <a:sx n="124" d="100"/>
          <a:sy n="124" d="100"/>
        </p:scale>
        <p:origin x="1016" y="144"/>
      </p:cViewPr>
      <p:guideLst>
        <p:guide orient="horz" pos="3929"/>
        <p:guide orient="horz" pos="164"/>
        <p:guide orient="horz" pos="504"/>
        <p:guide orient="horz" pos="3385"/>
        <p:guide orient="horz" pos="391"/>
        <p:guide pos="158"/>
        <p:guide pos="5602"/>
        <p:guide pos="2789"/>
        <p:guide pos="297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55838" y="0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E22AB-730F-4C4B-A6E7-89E97B93078F}" type="datetimeFigureOut">
              <a:rPr kumimoji="1" lang="ja-JP" altLang="en-US" smtClean="0"/>
              <a:t>2015/12/12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57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8E3F1-FAA5-4043-BB02-BBDB9D30AFA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114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/>
          <p:cNvSpPr>
            <a:spLocks noGrp="1"/>
          </p:cNvSpPr>
          <p:nvPr>
            <p:ph type="ctrTitle"/>
          </p:nvPr>
        </p:nvSpPr>
        <p:spPr>
          <a:xfrm>
            <a:off x="360000" y="802113"/>
            <a:ext cx="8424000" cy="2079287"/>
          </a:xfrm>
          <a:prstGeom prst="rect">
            <a:avLst/>
          </a:prstGeom>
          <a:noFill/>
        </p:spPr>
        <p:txBody>
          <a:bodyPr anchor="b" anchorCtr="0">
            <a:normAutofit/>
          </a:bodyPr>
          <a:lstStyle>
            <a:lvl1pPr algn="l">
              <a:defRPr sz="3600" b="1">
                <a:solidFill>
                  <a:srgbClr val="C00000"/>
                </a:solidFill>
                <a:latin typeface="+mj-ea"/>
                <a:ea typeface="+mj-ea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サブタイトル 2"/>
          <p:cNvSpPr>
            <a:spLocks noGrp="1"/>
          </p:cNvSpPr>
          <p:nvPr>
            <p:ph type="subTitle" idx="1"/>
          </p:nvPr>
        </p:nvSpPr>
        <p:spPr>
          <a:xfrm>
            <a:off x="360000" y="3249612"/>
            <a:ext cx="8424000" cy="21143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 smtClean="0"/>
              <a:t>マスター サブタイトルの書式設定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3377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線コネクタ 5"/>
          <p:cNvCxnSpPr/>
          <p:nvPr userDrawn="1"/>
        </p:nvCxnSpPr>
        <p:spPr>
          <a:xfrm>
            <a:off x="323528" y="2304582"/>
            <a:ext cx="8461697" cy="0"/>
          </a:xfrm>
          <a:prstGeom prst="line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79656" y="1916509"/>
            <a:ext cx="8229600" cy="360363"/>
          </a:xfrm>
        </p:spPr>
        <p:txBody>
          <a:bodyPr/>
          <a:lstStyle>
            <a:lvl1pPr algn="l">
              <a:defRPr sz="2400">
                <a:solidFill>
                  <a:schemeClr val="tx1"/>
                </a:solidFill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0"/>
          </p:nvPr>
        </p:nvSpPr>
        <p:spPr>
          <a:xfrm>
            <a:off x="351238" y="2416816"/>
            <a:ext cx="8181202" cy="2520950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buClrTx/>
              <a:defRPr sz="2000"/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6352376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線コネクタ 5"/>
          <p:cNvCxnSpPr/>
          <p:nvPr userDrawn="1"/>
        </p:nvCxnSpPr>
        <p:spPr>
          <a:xfrm>
            <a:off x="323528" y="2304582"/>
            <a:ext cx="8461697" cy="0"/>
          </a:xfrm>
          <a:prstGeom prst="line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テキスト プレースホルダー 9"/>
          <p:cNvSpPr>
            <a:spLocks noGrp="1"/>
          </p:cNvSpPr>
          <p:nvPr>
            <p:ph type="body" sz="quarter" idx="10"/>
          </p:nvPr>
        </p:nvSpPr>
        <p:spPr>
          <a:xfrm>
            <a:off x="351238" y="2416816"/>
            <a:ext cx="8181202" cy="2520950"/>
          </a:xfrm>
        </p:spPr>
        <p:txBody>
          <a:bodyPr>
            <a:normAutofit/>
          </a:bodyPr>
          <a:lstStyle>
            <a:lvl1pPr>
              <a:spcBef>
                <a:spcPts val="600"/>
              </a:spcBef>
              <a:buClrTx/>
              <a:defRPr sz="2000"/>
            </a:lvl1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3" name="テキスト ボックス 2"/>
          <p:cNvSpPr txBox="1"/>
          <p:nvPr userDrawn="1"/>
        </p:nvSpPr>
        <p:spPr>
          <a:xfrm>
            <a:off x="279656" y="1815207"/>
            <a:ext cx="2160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 smtClean="0"/>
              <a:t>Appendix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04783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Autofit/>
          </a:bodyPr>
          <a:lstStyle>
            <a:lvl1pPr algn="ctr">
              <a:defRPr sz="25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250825" y="800100"/>
            <a:ext cx="8642350" cy="5437188"/>
          </a:xfrm>
        </p:spPr>
        <p:txBody>
          <a:bodyPr/>
          <a:lstStyle>
            <a:lvl2pPr marL="449263" indent="-182563">
              <a:defRPr/>
            </a:lvl2pPr>
            <a:lvl3pPr marL="625475" indent="-176213">
              <a:defRPr/>
            </a:lvl3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7203058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>
            <a:spLocks noGrp="1"/>
          </p:cNvSpPr>
          <p:nvPr>
            <p:ph type="title" hasCustomPrompt="1"/>
          </p:nvPr>
        </p:nvSpPr>
        <p:spPr>
          <a:xfrm>
            <a:off x="360000" y="252000"/>
            <a:ext cx="8424000" cy="360000"/>
          </a:xfrm>
          <a:prstGeom prst="rect">
            <a:avLst/>
          </a:prstGeom>
          <a:noFill/>
        </p:spPr>
        <p:txBody>
          <a:bodyPr anchor="ctr" anchorCtr="1">
            <a:noAutofit/>
          </a:bodyPr>
          <a:lstStyle>
            <a:lvl1pPr algn="ctr">
              <a:defRPr sz="2500" b="1" baseline="0">
                <a:solidFill>
                  <a:srgbClr val="C00000"/>
                </a:solidFill>
                <a:latin typeface="Arial" pitchFamily="34" charset="0"/>
                <a:ea typeface="ＭＳ Ｐゴシック" pitchFamily="50" charset="-128"/>
              </a:defRPr>
            </a:lvl1pPr>
          </a:lstStyle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quarter" idx="10"/>
          </p:nvPr>
        </p:nvSpPr>
        <p:spPr>
          <a:xfrm>
            <a:off x="250825" y="800100"/>
            <a:ext cx="8642350" cy="4933156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4" name="テキスト プレースホルダー 20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5878353"/>
            <a:ext cx="8642350" cy="360423"/>
          </a:xfrm>
        </p:spPr>
        <p:txBody>
          <a:bodyPr anchor="ctr" anchorCtr="0">
            <a:normAutofit/>
          </a:bodyPr>
          <a:lstStyle>
            <a:lvl1pPr marL="271463" indent="-271463">
              <a:spcBef>
                <a:spcPts val="0"/>
              </a:spcBef>
              <a:buFontTx/>
              <a:buNone/>
              <a:defRPr sz="800"/>
            </a:lvl1pPr>
          </a:lstStyle>
          <a:p>
            <a:pPr lvl="0"/>
            <a:r>
              <a:rPr kumimoji="1" lang="ja-JP" altLang="en-US" dirty="0" smtClean="0"/>
              <a:t>注記：</a:t>
            </a:r>
          </a:p>
        </p:txBody>
      </p:sp>
      <p:sp>
        <p:nvSpPr>
          <p:cNvPr id="5" name="テキスト プレースホルダー 20"/>
          <p:cNvSpPr>
            <a:spLocks noGrp="1"/>
          </p:cNvSpPr>
          <p:nvPr>
            <p:ph type="body" sz="quarter" idx="15" hasCustomPrompt="1"/>
          </p:nvPr>
        </p:nvSpPr>
        <p:spPr>
          <a:xfrm>
            <a:off x="6732240" y="1"/>
            <a:ext cx="2411760" cy="252000"/>
          </a:xfrm>
        </p:spPr>
        <p:txBody>
          <a:bodyPr anchor="ctr" anchorCtr="0">
            <a:normAutofit/>
          </a:bodyPr>
          <a:lstStyle>
            <a:lvl1pPr marL="271463" indent="-271463" algn="r">
              <a:spcBef>
                <a:spcPts val="0"/>
              </a:spcBef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kumimoji="1" lang="ja-JP" altLang="en-US" dirty="0" smtClean="0"/>
              <a:t>セクションタイトル</a:t>
            </a:r>
          </a:p>
        </p:txBody>
      </p:sp>
    </p:spTree>
    <p:extLst>
      <p:ext uri="{BB962C8B-B14F-4D97-AF65-F5344CB8AC3E}">
        <p14:creationId xmlns:p14="http://schemas.microsoft.com/office/powerpoint/2010/main" val="5472596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10"/>
          </p:nvPr>
        </p:nvSpPr>
        <p:spPr>
          <a:xfrm>
            <a:off x="250825" y="1484785"/>
            <a:ext cx="8642350" cy="4752504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1" hasCustomPrompt="1"/>
          </p:nvPr>
        </p:nvSpPr>
        <p:spPr>
          <a:xfrm>
            <a:off x="250825" y="800100"/>
            <a:ext cx="8642350" cy="540000"/>
          </a:xfrm>
          <a:ln w="19050">
            <a:solidFill>
              <a:schemeClr val="accent3"/>
            </a:solidFill>
          </a:ln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00" b="1"/>
            </a:lvl1pPr>
          </a:lstStyle>
          <a:p>
            <a:pPr lvl="0"/>
            <a:r>
              <a:rPr kumimoji="1" lang="ja-JP" altLang="en-US" dirty="0" smtClean="0"/>
              <a:t>メッセージ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694994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テキスト プレースホルダー 22"/>
          <p:cNvSpPr>
            <a:spLocks noGrp="1"/>
          </p:cNvSpPr>
          <p:nvPr>
            <p:ph type="body" sz="quarter" idx="15" hasCustomPrompt="1"/>
          </p:nvPr>
        </p:nvSpPr>
        <p:spPr>
          <a:xfrm>
            <a:off x="1079613" y="1466059"/>
            <a:ext cx="6984775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15" name="テキスト プレースホルダー 14"/>
          <p:cNvSpPr>
            <a:spLocks noGrp="1"/>
          </p:cNvSpPr>
          <p:nvPr userDrawn="1">
            <p:ph type="body" sz="quarter" idx="10"/>
          </p:nvPr>
        </p:nvSpPr>
        <p:spPr>
          <a:xfrm>
            <a:off x="250825" y="1861683"/>
            <a:ext cx="8642350" cy="2017712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17" name="テキスト プレースホルダー 16"/>
          <p:cNvSpPr>
            <a:spLocks noGrp="1"/>
          </p:cNvSpPr>
          <p:nvPr userDrawn="1">
            <p:ph type="body" sz="quarter" idx="11"/>
          </p:nvPr>
        </p:nvSpPr>
        <p:spPr>
          <a:xfrm>
            <a:off x="250825" y="4475842"/>
            <a:ext cx="4168775" cy="1390650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18" name="テキスト プレースホルダー 16"/>
          <p:cNvSpPr>
            <a:spLocks noGrp="1"/>
          </p:cNvSpPr>
          <p:nvPr userDrawn="1">
            <p:ph type="body" sz="quarter" idx="12"/>
          </p:nvPr>
        </p:nvSpPr>
        <p:spPr>
          <a:xfrm>
            <a:off x="4701457" y="4475842"/>
            <a:ext cx="4176713" cy="1390650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19" name="テキスト プレースホルダー 7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50825" y="800100"/>
            <a:ext cx="8642350" cy="540000"/>
          </a:xfrm>
          <a:ln w="19050">
            <a:solidFill>
              <a:schemeClr val="accent3"/>
            </a:solidFill>
          </a:ln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00" b="1"/>
            </a:lvl1pPr>
          </a:lstStyle>
          <a:p>
            <a:pPr lvl="0"/>
            <a:r>
              <a:rPr kumimoji="1" lang="ja-JP" altLang="en-US" dirty="0" smtClean="0"/>
              <a:t>メッセージ</a:t>
            </a:r>
            <a:endParaRPr kumimoji="1" lang="ja-JP" altLang="en-US" dirty="0"/>
          </a:p>
        </p:txBody>
      </p:sp>
      <p:sp>
        <p:nvSpPr>
          <p:cNvPr id="24" name="テキスト プレースホルダー 22"/>
          <p:cNvSpPr>
            <a:spLocks noGrp="1"/>
          </p:cNvSpPr>
          <p:nvPr>
            <p:ph type="body" sz="quarter" idx="16" hasCustomPrompt="1"/>
          </p:nvPr>
        </p:nvSpPr>
        <p:spPr>
          <a:xfrm>
            <a:off x="290493" y="4077104"/>
            <a:ext cx="4097376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sp>
        <p:nvSpPr>
          <p:cNvPr id="25" name="テキスト プレースホルダー 22"/>
          <p:cNvSpPr>
            <a:spLocks noGrp="1"/>
          </p:cNvSpPr>
          <p:nvPr>
            <p:ph type="body" sz="quarter" idx="17" hasCustomPrompt="1"/>
          </p:nvPr>
        </p:nvSpPr>
        <p:spPr>
          <a:xfrm>
            <a:off x="4756710" y="4077104"/>
            <a:ext cx="4097376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cxnSp>
        <p:nvCxnSpPr>
          <p:cNvPr id="9" name="直線コネクタ 8"/>
          <p:cNvCxnSpPr/>
          <p:nvPr/>
        </p:nvCxnSpPr>
        <p:spPr>
          <a:xfrm>
            <a:off x="250825" y="4365104"/>
            <a:ext cx="4176713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/>
          <p:cNvCxnSpPr/>
          <p:nvPr/>
        </p:nvCxnSpPr>
        <p:spPr>
          <a:xfrm>
            <a:off x="4702037" y="4365104"/>
            <a:ext cx="4206722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線コネクタ 4"/>
          <p:cNvCxnSpPr/>
          <p:nvPr/>
        </p:nvCxnSpPr>
        <p:spPr>
          <a:xfrm>
            <a:off x="250825" y="1754059"/>
            <a:ext cx="8642350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プレースホルダー 20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5878353"/>
            <a:ext cx="8642350" cy="360423"/>
          </a:xfrm>
        </p:spPr>
        <p:txBody>
          <a:bodyPr anchor="ctr" anchorCtr="0">
            <a:normAutofit/>
          </a:bodyPr>
          <a:lstStyle>
            <a:lvl1pPr marL="271463" indent="-271463">
              <a:spcBef>
                <a:spcPts val="0"/>
              </a:spcBef>
              <a:buFontTx/>
              <a:buNone/>
              <a:defRPr sz="800"/>
            </a:lvl1pPr>
          </a:lstStyle>
          <a:p>
            <a:pPr lvl="0"/>
            <a:r>
              <a:rPr kumimoji="1" lang="ja-JP" altLang="en-US" dirty="0" smtClean="0"/>
              <a:t>注記：</a:t>
            </a:r>
          </a:p>
        </p:txBody>
      </p:sp>
    </p:spTree>
    <p:extLst>
      <p:ext uri="{BB962C8B-B14F-4D97-AF65-F5344CB8AC3E}">
        <p14:creationId xmlns:p14="http://schemas.microsoft.com/office/powerpoint/2010/main" val="13951014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26" name="コンテンツ プレースホルダー 25"/>
          <p:cNvSpPr>
            <a:spLocks noGrp="1"/>
          </p:cNvSpPr>
          <p:nvPr>
            <p:ph sz="quarter" idx="10"/>
          </p:nvPr>
        </p:nvSpPr>
        <p:spPr>
          <a:xfrm>
            <a:off x="250825" y="1861683"/>
            <a:ext cx="4176000" cy="3943581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27" name="コンテンツ プレースホルダー 25"/>
          <p:cNvSpPr>
            <a:spLocks noGrp="1"/>
          </p:cNvSpPr>
          <p:nvPr>
            <p:ph sz="quarter" idx="11"/>
          </p:nvPr>
        </p:nvSpPr>
        <p:spPr>
          <a:xfrm>
            <a:off x="4716463" y="1861683"/>
            <a:ext cx="4176000" cy="3943581"/>
          </a:xfrm>
        </p:spPr>
        <p:txBody>
          <a:bodyPr/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28" name="テキスト プレースホルダー 7"/>
          <p:cNvSpPr>
            <a:spLocks noGrp="1"/>
          </p:cNvSpPr>
          <p:nvPr>
            <p:ph type="body" sz="quarter" idx="12" hasCustomPrompt="1"/>
          </p:nvPr>
        </p:nvSpPr>
        <p:spPr>
          <a:xfrm>
            <a:off x="250825" y="800100"/>
            <a:ext cx="8642350" cy="540000"/>
          </a:xfrm>
          <a:ln w="19050">
            <a:solidFill>
              <a:schemeClr val="accent3"/>
            </a:solidFill>
          </a:ln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00" b="1"/>
            </a:lvl1pPr>
          </a:lstStyle>
          <a:p>
            <a:pPr lvl="0"/>
            <a:r>
              <a:rPr kumimoji="1" lang="ja-JP" altLang="en-US" dirty="0" smtClean="0"/>
              <a:t>メッセージ</a:t>
            </a:r>
            <a:endParaRPr kumimoji="1" lang="ja-JP" altLang="en-US" dirty="0"/>
          </a:p>
        </p:txBody>
      </p:sp>
      <p:sp>
        <p:nvSpPr>
          <p:cNvPr id="32" name="テキスト プレースホルダー 22"/>
          <p:cNvSpPr>
            <a:spLocks noGrp="1"/>
          </p:cNvSpPr>
          <p:nvPr>
            <p:ph type="body" sz="quarter" idx="16" hasCustomPrompt="1"/>
          </p:nvPr>
        </p:nvSpPr>
        <p:spPr>
          <a:xfrm>
            <a:off x="290493" y="1454328"/>
            <a:ext cx="4097376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sp>
        <p:nvSpPr>
          <p:cNvPr id="33" name="テキスト プレースホルダー 22"/>
          <p:cNvSpPr>
            <a:spLocks noGrp="1"/>
          </p:cNvSpPr>
          <p:nvPr>
            <p:ph type="body" sz="quarter" idx="17" hasCustomPrompt="1"/>
          </p:nvPr>
        </p:nvSpPr>
        <p:spPr>
          <a:xfrm>
            <a:off x="4756710" y="1454328"/>
            <a:ext cx="4097376" cy="28800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="1"/>
            </a:lvl1pPr>
          </a:lstStyle>
          <a:p>
            <a:pPr lvl="0"/>
            <a:r>
              <a:rPr kumimoji="1" lang="ja-JP" altLang="en-US" b="1" dirty="0" smtClean="0"/>
              <a:t>タイトル</a:t>
            </a:r>
            <a:endParaRPr kumimoji="1" lang="ja-JP" altLang="en-US" dirty="0"/>
          </a:p>
        </p:txBody>
      </p:sp>
      <p:cxnSp>
        <p:nvCxnSpPr>
          <p:cNvPr id="30" name="直線コネクタ 29"/>
          <p:cNvCxnSpPr/>
          <p:nvPr userDrawn="1"/>
        </p:nvCxnSpPr>
        <p:spPr>
          <a:xfrm>
            <a:off x="250825" y="1742328"/>
            <a:ext cx="4176713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/>
          <p:cNvCxnSpPr/>
          <p:nvPr userDrawn="1"/>
        </p:nvCxnSpPr>
        <p:spPr>
          <a:xfrm>
            <a:off x="4702037" y="1742328"/>
            <a:ext cx="4206722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プレースホルダー 20"/>
          <p:cNvSpPr>
            <a:spLocks noGrp="1"/>
          </p:cNvSpPr>
          <p:nvPr>
            <p:ph type="body" sz="quarter" idx="14" hasCustomPrompt="1"/>
          </p:nvPr>
        </p:nvSpPr>
        <p:spPr>
          <a:xfrm>
            <a:off x="250825" y="5878353"/>
            <a:ext cx="8642350" cy="360423"/>
          </a:xfrm>
        </p:spPr>
        <p:txBody>
          <a:bodyPr anchor="ctr" anchorCtr="0">
            <a:normAutofit/>
          </a:bodyPr>
          <a:lstStyle>
            <a:lvl1pPr marL="271463" indent="-271463">
              <a:spcBef>
                <a:spcPts val="0"/>
              </a:spcBef>
              <a:buFontTx/>
              <a:buNone/>
              <a:defRPr sz="800"/>
            </a:lvl1pPr>
          </a:lstStyle>
          <a:p>
            <a:pPr lvl="0"/>
            <a:r>
              <a:rPr kumimoji="1" lang="ja-JP" altLang="en-US" dirty="0" smtClean="0"/>
              <a:t>注記：</a:t>
            </a:r>
          </a:p>
        </p:txBody>
      </p:sp>
    </p:spTree>
    <p:extLst>
      <p:ext uri="{BB962C8B-B14F-4D97-AF65-F5344CB8AC3E}">
        <p14:creationId xmlns:p14="http://schemas.microsoft.com/office/powerpoint/2010/main" val="40203572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54000"/>
            <a:ext cx="8229600" cy="360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 smtClean="0"/>
              <a:t>スライドタイトル</a:t>
            </a:r>
            <a:endParaRPr kumimoji="1"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idx="1"/>
          </p:nvPr>
        </p:nvSpPr>
        <p:spPr>
          <a:xfrm>
            <a:off x="457200" y="800100"/>
            <a:ext cx="8229600" cy="54371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</p:txBody>
      </p:sp>
      <p:sp>
        <p:nvSpPr>
          <p:cNvPr id="6" name="スライド番号プレースホルダ 2"/>
          <p:cNvSpPr txBox="1">
            <a:spLocks noGrp="1"/>
          </p:cNvSpPr>
          <p:nvPr userDrawn="1"/>
        </p:nvSpPr>
        <p:spPr bwMode="auto">
          <a:xfrm>
            <a:off x="8600504" y="6387135"/>
            <a:ext cx="255198" cy="24622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>
              <a:defRPr/>
            </a:pPr>
            <a:fld id="{A4208183-D1D2-4F7E-8D00-ABEF26284ACB}" type="slidenum">
              <a:rPr lang="en-US" altLang="ja-JP" sz="1000" b="1">
                <a:latin typeface="Arial" pitchFamily="34" charset="0"/>
                <a:cs typeface="Arial" pitchFamily="34" charset="0"/>
              </a:rPr>
              <a:pPr algn="r">
                <a:defRPr/>
              </a:pPr>
              <a:t>‹#›</a:t>
            </a:fld>
            <a:endParaRPr lang="en-US" altLang="ja-JP" sz="1000" b="1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9695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0" r:id="rId4"/>
    <p:sldLayoutId id="2147483656" r:id="rId5"/>
    <p:sldLayoutId id="2147483651" r:id="rId6"/>
    <p:sldLayoutId id="2147483652" r:id="rId7"/>
    <p:sldLayoutId id="2147483653" r:id="rId8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kumimoji="1" sz="2500" b="1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71463" indent="-271463" algn="l" defTabSz="914400" rtl="0" eaLnBrk="1" latinLnBrk="0" hangingPunct="1">
        <a:spcBef>
          <a:spcPts val="300"/>
        </a:spcBef>
        <a:buFont typeface="Wingdings" panose="05000000000000000000" pitchFamily="2" charset="2"/>
        <a:buChar char="n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49263" indent="-177800" algn="l" defTabSz="914400" rtl="0" eaLnBrk="1" latinLnBrk="0" hangingPunct="1">
        <a:spcBef>
          <a:spcPts val="300"/>
        </a:spcBef>
        <a:buFont typeface="Arial" panose="020B0604020202020204" pitchFamily="34" charset="0"/>
        <a:buChar char="•"/>
        <a:tabLst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25475" indent="-176213" algn="l" defTabSz="914400" rtl="0" eaLnBrk="1" latinLnBrk="0" hangingPunct="1">
        <a:spcBef>
          <a:spcPts val="300"/>
        </a:spcBef>
        <a:buFont typeface="Arial" pitchFamily="34" charset="0"/>
        <a:buChar char="–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vincent.readthedocs.org/en/latest/quickstart.html#simple-ma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54893" y="1332070"/>
            <a:ext cx="6945499" cy="728778"/>
          </a:xfrm>
        </p:spPr>
        <p:txBody>
          <a:bodyPr>
            <a:normAutofit/>
          </a:bodyPr>
          <a:lstStyle/>
          <a:p>
            <a:r>
              <a:rPr lang="en-US" altLang="ja-JP" sz="3200" dirty="0" smtClean="0"/>
              <a:t>Mad Sentiment Analysis on </a:t>
            </a:r>
            <a:r>
              <a:rPr lang="en-US" altLang="ja-JP" sz="3200" dirty="0" err="1" smtClean="0"/>
              <a:t>Airbnb</a:t>
            </a:r>
            <a:r>
              <a:rPr lang="en-US" altLang="ja-JP" sz="3200" dirty="0" smtClean="0"/>
              <a:t> Data</a:t>
            </a:r>
            <a:endParaRPr kumimoji="1" lang="ja-JP" altLang="en-US" sz="32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2348880"/>
            <a:ext cx="9162893" cy="373653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420224"/>
            <a:ext cx="1381945" cy="12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460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Motivation/Issue</a:t>
            </a:r>
            <a:endParaRPr lang="en-US" altLang="ja-JP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altLang="ja-JP" sz="1600" dirty="0"/>
              <a:t>On </a:t>
            </a:r>
            <a:r>
              <a:rPr lang="en-US" altLang="ja-JP" sz="1600" dirty="0" err="1" smtClean="0"/>
              <a:t>Airbnb</a:t>
            </a:r>
            <a:r>
              <a:rPr lang="en-US" altLang="ja-JP" sz="1600" dirty="0" smtClean="0"/>
              <a:t>, individual review ratings are hidden unlike other services. </a:t>
            </a:r>
            <a:endParaRPr lang="ja-JP" altLang="en-US" sz="1600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323528" y="6407463"/>
            <a:ext cx="54726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00" dirty="0" smtClean="0"/>
              <a:t>Source</a:t>
            </a:r>
            <a:r>
              <a:rPr lang="ja-JP" altLang="en-US" sz="900" dirty="0" smtClean="0"/>
              <a:t>：</a:t>
            </a:r>
            <a:r>
              <a:rPr lang="en-US" altLang="ja-JP" sz="900" dirty="0" err="1" smtClean="0"/>
              <a:t>Airbnb</a:t>
            </a:r>
            <a:r>
              <a:rPr lang="en-US" altLang="ja-JP" sz="900" dirty="0" smtClean="0"/>
              <a:t>, Trip Advisor</a:t>
            </a:r>
            <a:endParaRPr lang="en-US" altLang="ja-JP" sz="9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716016" y="1641533"/>
            <a:ext cx="4177159" cy="44644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endParaRPr lang="en-US" altLang="ja-JP" sz="1200" dirty="0" smtClean="0"/>
          </a:p>
        </p:txBody>
      </p:sp>
      <p:sp>
        <p:nvSpPr>
          <p:cNvPr id="16" name="正方形/長方形 15"/>
          <p:cNvSpPr/>
          <p:nvPr/>
        </p:nvSpPr>
        <p:spPr bwMode="auto">
          <a:xfrm>
            <a:off x="530530" y="1558053"/>
            <a:ext cx="1080120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Airbnb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837412"/>
            <a:ext cx="4113259" cy="3463796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 bwMode="auto">
          <a:xfrm>
            <a:off x="5149666" y="1556792"/>
            <a:ext cx="1215809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Trip Advisor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" t="8085" r="2129" b="34370"/>
          <a:stretch/>
        </p:blipFill>
        <p:spPr>
          <a:xfrm>
            <a:off x="5076056" y="1909017"/>
            <a:ext cx="3582739" cy="3587667"/>
          </a:xfrm>
          <a:prstGeom prst="rect">
            <a:avLst/>
          </a:prstGeom>
        </p:spPr>
      </p:pic>
      <p:sp>
        <p:nvSpPr>
          <p:cNvPr id="19" name="テキスト プレースホルダー 12"/>
          <p:cNvSpPr txBox="1">
            <a:spLocks/>
          </p:cNvSpPr>
          <p:nvPr/>
        </p:nvSpPr>
        <p:spPr>
          <a:xfrm>
            <a:off x="6015015" y="4158544"/>
            <a:ext cx="1121519" cy="189267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45720" rIns="91440" bIns="45720" rtlCol="0" anchor="ctr" anchorCtr="0">
            <a:normAutofit fontScale="47500" lnSpcReduction="20000"/>
          </a:bodyPr>
          <a:lstStyle>
            <a:lvl1pPr marL="0" indent="0" algn="l" defTabSz="914400" rtl="0" eaLnBrk="1" latinLnBrk="0" hangingPunct="1">
              <a:spcBef>
                <a:spcPts val="300"/>
              </a:spcBef>
              <a:buFontTx/>
              <a:buNone/>
              <a:defRPr kumimoji="1"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77800" algn="l" defTabSz="914400" rtl="0" eaLnBrk="1" latinLnBrk="0" hangingPunct="1">
              <a:spcBef>
                <a:spcPts val="300"/>
              </a:spcBef>
              <a:buFont typeface="Arial" panose="020B0604020202020204" pitchFamily="34" charset="0"/>
              <a:buChar char="•"/>
              <a:tabLst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5475" indent="-176213" algn="l" defTabSz="914400" rtl="0" eaLnBrk="1" latinLnBrk="0" hangingPunct="1">
              <a:spcBef>
                <a:spcPts val="3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ja-JP" sz="1600" dirty="0"/>
          </a:p>
        </p:txBody>
      </p:sp>
      <p:sp>
        <p:nvSpPr>
          <p:cNvPr id="22" name="テキスト プレースホルダー 12"/>
          <p:cNvSpPr txBox="1">
            <a:spLocks/>
          </p:cNvSpPr>
          <p:nvPr/>
        </p:nvSpPr>
        <p:spPr>
          <a:xfrm>
            <a:off x="5155803" y="3015898"/>
            <a:ext cx="1121519" cy="754731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FontTx/>
              <a:buNone/>
              <a:defRPr kumimoji="1"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77800" algn="l" defTabSz="914400" rtl="0" eaLnBrk="1" latinLnBrk="0" hangingPunct="1">
              <a:spcBef>
                <a:spcPts val="300"/>
              </a:spcBef>
              <a:buFont typeface="Arial" panose="020B0604020202020204" pitchFamily="34" charset="0"/>
              <a:buChar char="•"/>
              <a:tabLst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5475" indent="-176213" algn="l" defTabSz="914400" rtl="0" eaLnBrk="1" latinLnBrk="0" hangingPunct="1">
              <a:spcBef>
                <a:spcPts val="3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643335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テキスト ボックス 18"/>
          <p:cNvSpPr txBox="1"/>
          <p:nvPr/>
        </p:nvSpPr>
        <p:spPr>
          <a:xfrm>
            <a:off x="249002" y="1641533"/>
            <a:ext cx="4177159" cy="27955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endParaRPr kumimoji="0" lang="ja-JP" altLang="en-US" sz="1200" kern="0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Motivation/Issue</a:t>
            </a:r>
            <a:endParaRPr lang="en-US" altLang="ja-JP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1"/>
          </p:nvPr>
        </p:nvSpPr>
        <p:spPr>
          <a:xfrm>
            <a:off x="457199" y="800100"/>
            <a:ext cx="8318195" cy="540000"/>
          </a:xfrm>
          <a:ln>
            <a:noFill/>
          </a:ln>
        </p:spPr>
        <p:txBody>
          <a:bodyPr>
            <a:noAutofit/>
          </a:bodyPr>
          <a:lstStyle/>
          <a:p>
            <a:pPr algn="ctr"/>
            <a:r>
              <a:rPr lang="en-US" altLang="ja-JP" sz="1600" dirty="0" smtClean="0"/>
              <a:t>Easy to miss potential </a:t>
            </a:r>
            <a:r>
              <a:rPr lang="en-US" altLang="ja-JP" sz="1600" dirty="0"/>
              <a:t>risks </a:t>
            </a:r>
            <a:r>
              <a:rPr lang="en-US" altLang="ja-JP" sz="1600" dirty="0" smtClean="0"/>
              <a:t>that may </a:t>
            </a:r>
            <a:r>
              <a:rPr lang="en-US" altLang="ja-JP" sz="1600" dirty="0" smtClean="0"/>
              <a:t>have been experienced by </a:t>
            </a:r>
            <a:r>
              <a:rPr lang="en-US" altLang="ja-JP" sz="1600" dirty="0" err="1" smtClean="0"/>
              <a:t>Airbnb</a:t>
            </a:r>
            <a:r>
              <a:rPr lang="en-US" altLang="ja-JP" sz="1600" dirty="0" smtClean="0"/>
              <a:t> users and mentioned </a:t>
            </a:r>
            <a:r>
              <a:rPr lang="en-US" altLang="ja-JP" sz="1600" dirty="0" smtClean="0"/>
              <a:t>somewhere in </a:t>
            </a:r>
            <a:r>
              <a:rPr lang="en-US" altLang="ja-JP" sz="1600" dirty="0" smtClean="0"/>
              <a:t>reviews</a:t>
            </a:r>
            <a:endParaRPr lang="ja-JP" altLang="en-US" sz="16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716016" y="1641533"/>
            <a:ext cx="4177159" cy="27955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endParaRPr lang="en-US" altLang="ja-JP" sz="1200" dirty="0" smtClean="0"/>
          </a:p>
        </p:txBody>
      </p:sp>
      <p:sp>
        <p:nvSpPr>
          <p:cNvPr id="16" name="正方形/長方形 15"/>
          <p:cNvSpPr/>
          <p:nvPr/>
        </p:nvSpPr>
        <p:spPr bwMode="auto">
          <a:xfrm>
            <a:off x="4716016" y="1558053"/>
            <a:ext cx="1224136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For others</a:t>
            </a:r>
            <a:r>
              <a:rPr kumimoji="0" lang="is-I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…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0" name="正方形/長方形 19"/>
          <p:cNvSpPr/>
          <p:nvPr/>
        </p:nvSpPr>
        <p:spPr bwMode="auto">
          <a:xfrm>
            <a:off x="475870" y="1556792"/>
            <a:ext cx="1215809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For me</a:t>
            </a:r>
            <a:r>
              <a:rPr kumimoji="0" lang="is-I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…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2"/>
          <a:stretch/>
        </p:blipFill>
        <p:spPr>
          <a:xfrm>
            <a:off x="477382" y="1922406"/>
            <a:ext cx="3808097" cy="2298682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624"/>
          <a:stretch/>
        </p:blipFill>
        <p:spPr>
          <a:xfrm>
            <a:off x="4733298" y="1929565"/>
            <a:ext cx="4042096" cy="2291523"/>
          </a:xfrm>
          <a:prstGeom prst="rect">
            <a:avLst/>
          </a:prstGeom>
        </p:spPr>
      </p:pic>
      <p:sp>
        <p:nvSpPr>
          <p:cNvPr id="17" name="二等辺三角形 40"/>
          <p:cNvSpPr/>
          <p:nvPr/>
        </p:nvSpPr>
        <p:spPr bwMode="auto">
          <a:xfrm rot="10800000">
            <a:off x="3647948" y="4831333"/>
            <a:ext cx="1848102" cy="181842"/>
          </a:xfrm>
          <a:prstGeom prst="triangle">
            <a:avLst/>
          </a:prstGeom>
          <a:solidFill>
            <a:schemeClr val="bg1">
              <a:lumMod val="75000"/>
            </a:schemeClr>
          </a:solidFill>
          <a:ln w="19050" algn="ctr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 defTabSz="912813">
              <a:spcBef>
                <a:spcPct val="50000"/>
              </a:spcBef>
            </a:pPr>
            <a:endParaRPr kumimoji="1" lang="ja-JP" altLang="en-US" sz="3200">
              <a:solidFill>
                <a:srgbClr val="C00000"/>
              </a:solidFill>
            </a:endParaRPr>
          </a:p>
        </p:txBody>
      </p:sp>
      <p:sp>
        <p:nvSpPr>
          <p:cNvPr id="22" name="テキスト プレースホルダー 12"/>
          <p:cNvSpPr txBox="1">
            <a:spLocks/>
          </p:cNvSpPr>
          <p:nvPr/>
        </p:nvSpPr>
        <p:spPr>
          <a:xfrm>
            <a:off x="475869" y="5361522"/>
            <a:ext cx="8299525" cy="540000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FontTx/>
              <a:buNone/>
              <a:defRPr kumimoji="1"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9263" indent="-177800" algn="l" defTabSz="914400" rtl="0" eaLnBrk="1" latinLnBrk="0" hangingPunct="1">
              <a:spcBef>
                <a:spcPts val="300"/>
              </a:spcBef>
              <a:buFont typeface="Arial" panose="020B0604020202020204" pitchFamily="34" charset="0"/>
              <a:buChar char="•"/>
              <a:tabLst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5475" indent="-176213" algn="l" defTabSz="914400" rtl="0" eaLnBrk="1" latinLnBrk="0" hangingPunct="1">
              <a:spcBef>
                <a:spcPts val="3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ja-JP" sz="1600" dirty="0"/>
              <a:t>Give sentiment label for each </a:t>
            </a:r>
            <a:r>
              <a:rPr lang="en-US" altLang="ja-JP" sz="1600" dirty="0" smtClean="0"/>
              <a:t>review </a:t>
            </a:r>
            <a:r>
              <a:rPr lang="en-US" altLang="ja-JP" sz="1600" dirty="0"/>
              <a:t>and focus on extracting negative </a:t>
            </a:r>
            <a:r>
              <a:rPr lang="en-US" altLang="ja-JP" sz="1600" dirty="0" smtClean="0"/>
              <a:t>reviews</a:t>
            </a:r>
            <a:endParaRPr lang="en-US" altLang="ja-JP" sz="16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323528" y="6407463"/>
            <a:ext cx="54726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900" dirty="0" smtClean="0"/>
              <a:t>Source</a:t>
            </a:r>
            <a:r>
              <a:rPr lang="ja-JP" altLang="en-US" sz="900" dirty="0" smtClean="0"/>
              <a:t>：</a:t>
            </a:r>
            <a:r>
              <a:rPr lang="en-US" altLang="ja-JP" sz="900" dirty="0" err="1" smtClean="0"/>
              <a:t>airbnb</a:t>
            </a:r>
            <a:r>
              <a:rPr lang="en-US" altLang="ja-JP" sz="900" dirty="0" err="1" smtClean="0"/>
              <a:t>hell.com</a:t>
            </a:r>
            <a:endParaRPr lang="en-US" altLang="ja-JP" sz="900" dirty="0"/>
          </a:p>
        </p:txBody>
      </p:sp>
    </p:spTree>
    <p:extLst>
      <p:ext uri="{BB962C8B-B14F-4D97-AF65-F5344CB8AC3E}">
        <p14:creationId xmlns:p14="http://schemas.microsoft.com/office/powerpoint/2010/main" val="251547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Project Overview</a:t>
            </a:r>
            <a:endParaRPr lang="en-US" altLang="ja-JP" dirty="0"/>
          </a:p>
        </p:txBody>
      </p:sp>
      <p:sp>
        <p:nvSpPr>
          <p:cNvPr id="12" name="ホームベース 11"/>
          <p:cNvSpPr/>
          <p:nvPr/>
        </p:nvSpPr>
        <p:spPr bwMode="auto">
          <a:xfrm>
            <a:off x="179512" y="1696940"/>
            <a:ext cx="1656184" cy="4300334"/>
          </a:xfrm>
          <a:prstGeom prst="homePlate">
            <a:avLst>
              <a:gd name="adj" fmla="val 16961"/>
            </a:avLst>
          </a:prstGeom>
          <a:solidFill>
            <a:schemeClr val="bg1"/>
          </a:solidFill>
          <a:ln w="19050" algn="ctr">
            <a:solidFill>
              <a:srgbClr val="FFC00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22" name="ホームベース 21"/>
          <p:cNvSpPr/>
          <p:nvPr/>
        </p:nvSpPr>
        <p:spPr bwMode="auto">
          <a:xfrm>
            <a:off x="1943709" y="1696940"/>
            <a:ext cx="2171862" cy="2380131"/>
          </a:xfrm>
          <a:prstGeom prst="homePlate">
            <a:avLst>
              <a:gd name="adj" fmla="val 13646"/>
            </a:avLst>
          </a:prstGeom>
          <a:solidFill>
            <a:schemeClr val="bg1"/>
          </a:solidFill>
          <a:ln w="19050" algn="ctr">
            <a:solidFill>
              <a:srgbClr val="FFC00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23" name="ホームベース 22"/>
          <p:cNvSpPr/>
          <p:nvPr/>
        </p:nvSpPr>
        <p:spPr bwMode="auto">
          <a:xfrm>
            <a:off x="4211960" y="1696940"/>
            <a:ext cx="2688680" cy="2380131"/>
          </a:xfrm>
          <a:prstGeom prst="homePlate">
            <a:avLst>
              <a:gd name="adj" fmla="val 15239"/>
            </a:avLst>
          </a:prstGeom>
          <a:solidFill>
            <a:schemeClr val="bg1"/>
          </a:solidFill>
          <a:ln w="19050" algn="ctr">
            <a:solidFill>
              <a:srgbClr val="FFC00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79512" y="1718797"/>
            <a:ext cx="14478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u="sng" dirty="0" smtClean="0"/>
              <a:t>Data </a:t>
            </a:r>
            <a:r>
              <a:rPr kumimoji="1" lang="en-US" altLang="ja-JP" sz="1400" b="1" u="sng" dirty="0" err="1" smtClean="0"/>
              <a:t>Clearning</a:t>
            </a:r>
            <a:endParaRPr kumimoji="1" lang="ja-JP" altLang="en-US" sz="1400" b="1" u="sng" dirty="0"/>
          </a:p>
        </p:txBody>
      </p:sp>
      <p:sp>
        <p:nvSpPr>
          <p:cNvPr id="24" name="テキスト ボックス 23"/>
          <p:cNvSpPr txBox="1"/>
          <p:nvPr/>
        </p:nvSpPr>
        <p:spPr>
          <a:xfrm>
            <a:off x="179511" y="1992891"/>
            <a:ext cx="1656183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ja-JP" sz="1400" dirty="0" smtClean="0"/>
              <a:t>Dataset merging</a:t>
            </a:r>
            <a:endParaRPr kumimoji="1" lang="ja-JP" altLang="en-US" sz="1400" dirty="0" smtClean="0"/>
          </a:p>
          <a:p>
            <a:pPr marL="285750" indent="-285750">
              <a:buFont typeface="Arial" charset="0"/>
              <a:buChar char="•"/>
            </a:pPr>
            <a:endParaRPr kumimoji="1" lang="en-US" altLang="ja-JP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Review language </a:t>
            </a:r>
            <a:r>
              <a:rPr lang="en-US" altLang="ja-JP" sz="1400" dirty="0" smtClean="0"/>
              <a:t>detection</a:t>
            </a:r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1943709" y="1707418"/>
            <a:ext cx="17556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u="sng" dirty="0" smtClean="0"/>
              <a:t>Label </a:t>
            </a:r>
            <a:r>
              <a:rPr kumimoji="1" lang="en-US" altLang="ja-JP" sz="1400" b="1" u="sng" dirty="0" smtClean="0"/>
              <a:t>Review Data</a:t>
            </a:r>
            <a:endParaRPr kumimoji="1" lang="ja-JP" altLang="en-US" sz="1400" b="1" u="sng" dirty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1943711" y="1981512"/>
            <a:ext cx="2052225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ja-JP" sz="1400" dirty="0" smtClean="0"/>
              <a:t>Topic modeling/label via </a:t>
            </a:r>
            <a:r>
              <a:rPr kumimoji="1" lang="en-US" altLang="ja-JP" sz="1400" dirty="0" smtClean="0"/>
              <a:t>keyword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ja-JP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Alchemy Sentiment Analysis </a:t>
            </a:r>
            <a:r>
              <a:rPr lang="en-US" altLang="ja-JP" sz="1400" dirty="0" smtClean="0"/>
              <a:t>API</a:t>
            </a:r>
            <a:endParaRPr lang="en-US" altLang="ja-JP" sz="1400" dirty="0" smtClean="0"/>
          </a:p>
        </p:txBody>
      </p:sp>
      <p:sp>
        <p:nvSpPr>
          <p:cNvPr id="27" name="ホームベース 26"/>
          <p:cNvSpPr/>
          <p:nvPr/>
        </p:nvSpPr>
        <p:spPr bwMode="auto">
          <a:xfrm>
            <a:off x="1943708" y="4258808"/>
            <a:ext cx="4926852" cy="1738466"/>
          </a:xfrm>
          <a:prstGeom prst="homePlate">
            <a:avLst>
              <a:gd name="adj" fmla="val 17986"/>
            </a:avLst>
          </a:prstGeom>
          <a:solidFill>
            <a:schemeClr val="bg1"/>
          </a:solidFill>
          <a:ln w="19050" algn="ctr">
            <a:solidFill>
              <a:srgbClr val="FFC00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1943708" y="4247206"/>
            <a:ext cx="564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u="sng" dirty="0" smtClean="0"/>
              <a:t>EDA</a:t>
            </a:r>
            <a:endParaRPr kumimoji="1" lang="ja-JP" altLang="en-US" sz="1400" b="1" u="sng" dirty="0"/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1943709" y="4543379"/>
            <a:ext cx="4926851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ja-JP" sz="1400" dirty="0" smtClean="0"/>
              <a:t>Who are the host</a:t>
            </a:r>
            <a:r>
              <a:rPr kumimoji="1" lang="en-US" altLang="ja-JP" sz="1400" dirty="0" smtClean="0"/>
              <a:t>?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/>
              <a:t>Reservation seasonality with </a:t>
            </a:r>
            <a:r>
              <a:rPr lang="en-US" altLang="ja-JP" sz="1400" dirty="0" smtClean="0"/>
              <a:t>location (</a:t>
            </a:r>
            <a:r>
              <a:rPr lang="en-US" altLang="ja-JP" sz="1400" dirty="0" err="1" smtClean="0"/>
              <a:t>zipcode</a:t>
            </a:r>
            <a:r>
              <a:rPr lang="en-US" altLang="ja-JP" sz="1400" dirty="0" smtClean="0"/>
              <a:t>)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Reservation </a:t>
            </a:r>
            <a:r>
              <a:rPr lang="en-US" altLang="ja-JP" sz="1400" dirty="0"/>
              <a:t>seasonality in </a:t>
            </a:r>
            <a:r>
              <a:rPr lang="en-US" altLang="ja-JP" sz="1400" dirty="0" smtClean="0"/>
              <a:t>general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Reservation </a:t>
            </a:r>
            <a:r>
              <a:rPr lang="en-US" altLang="ja-JP" sz="1400" dirty="0"/>
              <a:t>seasonality with </a:t>
            </a:r>
            <a:r>
              <a:rPr lang="en-US" altLang="ja-JP" sz="1400" dirty="0" smtClean="0"/>
              <a:t>pricing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Top undervalued places?</a:t>
            </a:r>
            <a:endParaRPr lang="en-US" altLang="ja-JP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Word cloud based on sentiment  </a:t>
            </a:r>
            <a:endParaRPr lang="en-US" altLang="ja-JP" sz="1400" dirty="0"/>
          </a:p>
          <a:p>
            <a:pPr marL="285750" indent="-285750">
              <a:buFont typeface="Arial" charset="0"/>
              <a:buChar char="•"/>
            </a:pPr>
            <a:endParaRPr kumimoji="1" lang="ja-JP" altLang="en-US" sz="1400" dirty="0"/>
          </a:p>
        </p:txBody>
      </p:sp>
      <p:sp>
        <p:nvSpPr>
          <p:cNvPr id="30" name="テキスト ボックス 29"/>
          <p:cNvSpPr txBox="1"/>
          <p:nvPr/>
        </p:nvSpPr>
        <p:spPr>
          <a:xfrm>
            <a:off x="4211960" y="1696941"/>
            <a:ext cx="9685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u="sng" dirty="0" smtClean="0"/>
              <a:t>Modeling</a:t>
            </a:r>
            <a:endParaRPr kumimoji="1" lang="ja-JP" altLang="en-US" sz="1400" b="1" u="sng" dirty="0"/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4211960" y="1971035"/>
            <a:ext cx="2448274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ja-JP" sz="1400" dirty="0" smtClean="0"/>
              <a:t>Bag of words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ja-JP" sz="1400" dirty="0" smtClean="0"/>
              <a:t>Random Forest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ja-JP" sz="1400" dirty="0" smtClean="0"/>
              <a:t>SVM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Word2Vec</a:t>
            </a:r>
          </a:p>
          <a:p>
            <a:pPr marL="742950" lvl="1" indent="-285750">
              <a:buFont typeface="Arial" charset="0"/>
              <a:buChar char="•"/>
            </a:pPr>
            <a:r>
              <a:rPr kumimoji="1" lang="en-US" altLang="ja-JP" sz="1400" dirty="0" smtClean="0"/>
              <a:t>Random Forest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ja-JP" sz="1400" dirty="0" smtClean="0"/>
              <a:t>SVM</a:t>
            </a:r>
            <a:endParaRPr kumimoji="1" lang="en-US" altLang="ja-JP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Word2Vec/K-means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ja-JP" sz="1400" dirty="0" smtClean="0"/>
              <a:t>Various models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ja-JP" sz="1400" dirty="0" smtClean="0"/>
              <a:t>Bagging SGD</a:t>
            </a:r>
          </a:p>
          <a:p>
            <a:pPr marL="742950" lvl="1" indent="-285750">
              <a:buFont typeface="Arial" charset="0"/>
              <a:buChar char="•"/>
            </a:pPr>
            <a:endParaRPr lang="en-US" altLang="ja-JP" sz="1400" dirty="0" smtClean="0"/>
          </a:p>
          <a:p>
            <a:pPr marL="742950" lvl="1" indent="-285750">
              <a:buFont typeface="Arial" charset="0"/>
              <a:buChar char="•"/>
            </a:pPr>
            <a:endParaRPr lang="en-US" altLang="ja-JP" sz="1400" dirty="0" smtClean="0"/>
          </a:p>
          <a:p>
            <a:pPr marL="742950" lvl="1" indent="-285750">
              <a:buFont typeface="Arial" charset="0"/>
              <a:buChar char="•"/>
            </a:pPr>
            <a:endParaRPr lang="en-US" altLang="ja-JP" sz="1400" dirty="0" smtClean="0"/>
          </a:p>
        </p:txBody>
      </p:sp>
      <p:sp>
        <p:nvSpPr>
          <p:cNvPr id="34" name="ホームベース 33"/>
          <p:cNvSpPr/>
          <p:nvPr/>
        </p:nvSpPr>
        <p:spPr bwMode="auto">
          <a:xfrm>
            <a:off x="7001564" y="1699389"/>
            <a:ext cx="1878787" cy="2377682"/>
          </a:xfrm>
          <a:prstGeom prst="homePlate">
            <a:avLst>
              <a:gd name="adj" fmla="val 0"/>
            </a:avLst>
          </a:prstGeom>
          <a:solidFill>
            <a:schemeClr val="bg1"/>
          </a:solidFill>
          <a:ln w="19050" algn="ctr">
            <a:solidFill>
              <a:srgbClr val="0070C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7001565" y="1713345"/>
            <a:ext cx="1667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u="sng" dirty="0" smtClean="0"/>
              <a:t>Further Research</a:t>
            </a:r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7001565" y="1973483"/>
            <a:ext cx="1878786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Data Product</a:t>
            </a:r>
          </a:p>
          <a:p>
            <a:pPr marL="285750" indent="-285750">
              <a:buFont typeface="Arial" charset="0"/>
              <a:buChar char="•"/>
            </a:pPr>
            <a:endParaRPr lang="en-US" altLang="ja-JP" sz="1400" dirty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Label review data with model trained with competitor sites</a:t>
            </a:r>
          </a:p>
          <a:p>
            <a:pPr marL="285750" indent="-285750">
              <a:buFont typeface="Arial" charset="0"/>
              <a:buChar char="•"/>
            </a:pPr>
            <a:endParaRPr lang="en-US" altLang="ja-JP" sz="1400" dirty="0"/>
          </a:p>
        </p:txBody>
      </p:sp>
      <p:sp>
        <p:nvSpPr>
          <p:cNvPr id="37" name="ホームベース 36"/>
          <p:cNvSpPr/>
          <p:nvPr/>
        </p:nvSpPr>
        <p:spPr bwMode="auto">
          <a:xfrm>
            <a:off x="7001566" y="4229072"/>
            <a:ext cx="1878786" cy="1768202"/>
          </a:xfrm>
          <a:prstGeom prst="homePlate">
            <a:avLst>
              <a:gd name="adj" fmla="val 0"/>
            </a:avLst>
          </a:prstGeom>
          <a:solidFill>
            <a:schemeClr val="bg1"/>
          </a:solidFill>
          <a:ln w="19050" algn="ctr">
            <a:solidFill>
              <a:srgbClr val="0070C0"/>
            </a:solidFill>
            <a:round/>
            <a:headEnd/>
            <a:tailEnd/>
          </a:ln>
        </p:spPr>
        <p:txBody>
          <a:bodyPr wrap="none" rtlCol="0" anchor="ctr">
            <a:noAutofit/>
          </a:bodyPr>
          <a:lstStyle/>
          <a:p>
            <a:pPr algn="ctr" eaLnBrk="0" hangingPunct="0"/>
            <a:endParaRPr kumimoji="0" lang="en-US" altLang="ja-JP" dirty="0">
              <a:ea typeface="ＭＳ ゴシック" pitchFamily="49" charset="-128"/>
            </a:endParaRPr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7001566" y="4229072"/>
            <a:ext cx="16674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b="1" u="sng" dirty="0" smtClean="0"/>
              <a:t>Further Research</a:t>
            </a:r>
          </a:p>
        </p:txBody>
      </p:sp>
      <p:sp>
        <p:nvSpPr>
          <p:cNvPr id="39" name="テキスト ボックス 38"/>
          <p:cNvSpPr txBox="1"/>
          <p:nvPr/>
        </p:nvSpPr>
        <p:spPr>
          <a:xfrm>
            <a:off x="7001565" y="4503166"/>
            <a:ext cx="1878787" cy="877824"/>
          </a:xfrm>
          <a:prstGeom prst="rect">
            <a:avLst/>
          </a:prstGeom>
          <a:noFill/>
        </p:spPr>
        <p:txBody>
          <a:bodyPr wrap="square" lIns="91440" rIns="91440" rtlCol="0"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Visualize on map</a:t>
            </a:r>
          </a:p>
          <a:p>
            <a:pPr marL="285750" indent="-285750">
              <a:buFont typeface="Arial" charset="0"/>
              <a:buChar char="•"/>
            </a:pPr>
            <a:endParaRPr lang="en-US" altLang="ja-JP" sz="1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ja-JP" sz="1400" dirty="0" smtClean="0"/>
              <a:t>Feature selection and interaction with regression problems</a:t>
            </a:r>
          </a:p>
          <a:p>
            <a:pPr marL="285750" indent="-285750">
              <a:buFont typeface="Arial" charset="0"/>
              <a:buChar char="•"/>
            </a:pPr>
            <a:endParaRPr lang="en-US" altLang="ja-JP" sz="1400" dirty="0"/>
          </a:p>
        </p:txBody>
      </p:sp>
      <p:sp>
        <p:nvSpPr>
          <p:cNvPr id="40" name="正方形/長方形 39"/>
          <p:cNvSpPr/>
          <p:nvPr/>
        </p:nvSpPr>
        <p:spPr>
          <a:xfrm>
            <a:off x="3275856" y="1068398"/>
            <a:ext cx="1939955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300" dirty="0" smtClean="0">
                <a:solidFill>
                  <a:schemeClr val="accent3"/>
                </a:solidFill>
              </a:rPr>
              <a:t>(</a:t>
            </a:r>
            <a:r>
              <a:rPr lang="ja-JP" altLang="en-US" sz="13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300" dirty="0" smtClean="0">
                <a:solidFill>
                  <a:schemeClr val="accent3"/>
                </a:solidFill>
              </a:rPr>
              <a:t>_</a:t>
            </a:r>
            <a:r>
              <a:rPr lang="ja-JP" altLang="en-US" sz="13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300" dirty="0" smtClean="0">
                <a:solidFill>
                  <a:schemeClr val="accent3"/>
                </a:solidFill>
              </a:rPr>
              <a:t>) </a:t>
            </a:r>
            <a:r>
              <a:rPr lang="en-US" altLang="ja-JP" sz="1300" dirty="0" smtClean="0"/>
              <a:t>: Okay with output</a:t>
            </a:r>
            <a:endParaRPr lang="ja-JP" altLang="en-US" sz="1300" dirty="0"/>
          </a:p>
        </p:txBody>
      </p:sp>
      <p:sp>
        <p:nvSpPr>
          <p:cNvPr id="52" name="正方形/長方形 51"/>
          <p:cNvSpPr/>
          <p:nvPr/>
        </p:nvSpPr>
        <p:spPr>
          <a:xfrm>
            <a:off x="5543027" y="1073056"/>
            <a:ext cx="270138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300" dirty="0" smtClean="0">
                <a:solidFill>
                  <a:schemeClr val="accent3"/>
                </a:solidFill>
              </a:rPr>
              <a:t>(´</a:t>
            </a:r>
            <a:r>
              <a:rPr lang="ja-JP" altLang="en-US" sz="13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300" dirty="0" err="1" smtClean="0">
                <a:solidFill>
                  <a:schemeClr val="accent3"/>
                </a:solidFill>
              </a:rPr>
              <a:t>ω</a:t>
            </a:r>
            <a:r>
              <a:rPr lang="ja-JP" altLang="en-US" sz="13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300" dirty="0" smtClean="0">
                <a:solidFill>
                  <a:schemeClr val="accent3"/>
                </a:solidFill>
              </a:rPr>
              <a:t>`) </a:t>
            </a:r>
            <a:r>
              <a:rPr lang="en-US" altLang="ja-JP" sz="1300" dirty="0" smtClean="0"/>
              <a:t>: Disappointed with output</a:t>
            </a:r>
            <a:endParaRPr lang="ja-JP" altLang="en-US" sz="1300" dirty="0"/>
          </a:p>
        </p:txBody>
      </p:sp>
      <p:sp>
        <p:nvSpPr>
          <p:cNvPr id="53" name="正方形/長方形 52"/>
          <p:cNvSpPr/>
          <p:nvPr/>
        </p:nvSpPr>
        <p:spPr>
          <a:xfrm>
            <a:off x="826484" y="1084060"/>
            <a:ext cx="2060179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300" dirty="0" smtClean="0">
                <a:solidFill>
                  <a:schemeClr val="accent3"/>
                </a:solidFill>
              </a:rPr>
              <a:t>(^O</a:t>
            </a:r>
            <a:r>
              <a:rPr lang="en-US" altLang="ja-JP" sz="1300" dirty="0" smtClean="0">
                <a:solidFill>
                  <a:schemeClr val="accent3"/>
                </a:solidFill>
              </a:rPr>
              <a:t>^)</a:t>
            </a:r>
            <a:r>
              <a:rPr lang="en-US" altLang="ja-JP" sz="1300" dirty="0" smtClean="0"/>
              <a:t> : Happy with output</a:t>
            </a:r>
            <a:endParaRPr lang="ja-JP" altLang="en-US" sz="1300" dirty="0"/>
          </a:p>
        </p:txBody>
      </p:sp>
      <p:sp>
        <p:nvSpPr>
          <p:cNvPr id="54" name="正方形/長方形 53"/>
          <p:cNvSpPr/>
          <p:nvPr/>
        </p:nvSpPr>
        <p:spPr>
          <a:xfrm>
            <a:off x="2987824" y="2477288"/>
            <a:ext cx="47000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_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55" name="正方形/長方形 54"/>
          <p:cNvSpPr/>
          <p:nvPr/>
        </p:nvSpPr>
        <p:spPr>
          <a:xfrm>
            <a:off x="5981968" y="4794618"/>
            <a:ext cx="60625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(´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err="1" smtClean="0">
                <a:solidFill>
                  <a:schemeClr val="accent3"/>
                </a:solidFill>
              </a:rPr>
              <a:t>ω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`)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56" name="正方形/長方形 55"/>
          <p:cNvSpPr/>
          <p:nvPr/>
        </p:nvSpPr>
        <p:spPr>
          <a:xfrm>
            <a:off x="1147492" y="2160636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57" name="正方形/長方形 56"/>
          <p:cNvSpPr/>
          <p:nvPr/>
        </p:nvSpPr>
        <p:spPr>
          <a:xfrm>
            <a:off x="1219557" y="2894747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0" name="正方形/長方形 59"/>
          <p:cNvSpPr/>
          <p:nvPr/>
        </p:nvSpPr>
        <p:spPr>
          <a:xfrm>
            <a:off x="3276967" y="3221982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1" name="正方形/長方形 60"/>
          <p:cNvSpPr/>
          <p:nvPr/>
        </p:nvSpPr>
        <p:spPr>
          <a:xfrm>
            <a:off x="5570567" y="1991628"/>
            <a:ext cx="47000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_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2" name="正方形/長方形 61"/>
          <p:cNvSpPr/>
          <p:nvPr/>
        </p:nvSpPr>
        <p:spPr>
          <a:xfrm>
            <a:off x="5421304" y="2628948"/>
            <a:ext cx="47000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_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4" name="正方形/長方形 63"/>
          <p:cNvSpPr/>
          <p:nvPr/>
        </p:nvSpPr>
        <p:spPr>
          <a:xfrm>
            <a:off x="6129259" y="3305304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5" name="正方形/長方形 64"/>
          <p:cNvSpPr/>
          <p:nvPr/>
        </p:nvSpPr>
        <p:spPr>
          <a:xfrm>
            <a:off x="5004048" y="5013176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6" name="正方形/長方形 65"/>
          <p:cNvSpPr/>
          <p:nvPr/>
        </p:nvSpPr>
        <p:spPr>
          <a:xfrm>
            <a:off x="3730893" y="4596362"/>
            <a:ext cx="60625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(´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err="1" smtClean="0">
                <a:solidFill>
                  <a:schemeClr val="accent3"/>
                </a:solidFill>
              </a:rPr>
              <a:t>ω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`)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7" name="正方形/長方形 66"/>
          <p:cNvSpPr/>
          <p:nvPr/>
        </p:nvSpPr>
        <p:spPr>
          <a:xfrm>
            <a:off x="4263420" y="5445849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68" name="正方形/長方形 67"/>
          <p:cNvSpPr/>
          <p:nvPr/>
        </p:nvSpPr>
        <p:spPr>
          <a:xfrm>
            <a:off x="4770054" y="5646937"/>
            <a:ext cx="4924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(^O^)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  <p:sp>
        <p:nvSpPr>
          <p:cNvPr id="70" name="正方形/長方形 69"/>
          <p:cNvSpPr/>
          <p:nvPr/>
        </p:nvSpPr>
        <p:spPr>
          <a:xfrm>
            <a:off x="5110112" y="5208666"/>
            <a:ext cx="47000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 smtClean="0">
                <a:solidFill>
                  <a:schemeClr val="accent3"/>
                </a:solidFill>
              </a:rPr>
              <a:t>(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_</a:t>
            </a:r>
            <a:r>
              <a:rPr lang="ja-JP" altLang="en-US" sz="1000" dirty="0" smtClean="0">
                <a:solidFill>
                  <a:schemeClr val="accent3"/>
                </a:solidFill>
              </a:rPr>
              <a:t>・</a:t>
            </a:r>
            <a:r>
              <a:rPr lang="en-US" altLang="ja-JP" sz="1000" dirty="0" smtClean="0">
                <a:solidFill>
                  <a:schemeClr val="accent3"/>
                </a:solidFill>
              </a:rPr>
              <a:t>)</a:t>
            </a:r>
            <a:endParaRPr lang="ja-JP" altLang="en-US" sz="1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8854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テキスト ボックス 26"/>
          <p:cNvSpPr txBox="1"/>
          <p:nvPr/>
        </p:nvSpPr>
        <p:spPr>
          <a:xfrm>
            <a:off x="704190" y="4317842"/>
            <a:ext cx="4227850" cy="176971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kumimoji="0" lang="en-US" altLang="ja-JP" sz="1200" b="1" u="sng" kern="0" dirty="0" smtClean="0"/>
              <a:t>How I do it:</a:t>
            </a:r>
          </a:p>
          <a:p>
            <a:pPr marL="228600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Use Flask to make a minimum viable site</a:t>
            </a:r>
          </a:p>
          <a:p>
            <a:pPr marL="228600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Use Kimono lab to scrape reviews from a given </a:t>
            </a:r>
            <a:r>
              <a:rPr kumimoji="0" lang="en-US" altLang="ja-JP" sz="1200" kern="0" dirty="0" err="1" smtClean="0"/>
              <a:t>url</a:t>
            </a:r>
            <a:endParaRPr kumimoji="0" lang="en-US" altLang="ja-JP" sz="1200" kern="0" dirty="0" smtClean="0"/>
          </a:p>
          <a:p>
            <a:pPr marL="228600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Use my trained model to predict sentiment of the reviews</a:t>
            </a:r>
          </a:p>
          <a:p>
            <a:pPr marL="228600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If </a:t>
            </a:r>
            <a:r>
              <a:rPr kumimoji="0" lang="en-US" altLang="ja-JP" sz="1200" kern="0" dirty="0" err="1" smtClean="0"/>
              <a:t>len</a:t>
            </a:r>
            <a:r>
              <a:rPr kumimoji="0" lang="en-US" altLang="ja-JP" sz="1200" kern="0" dirty="0" smtClean="0"/>
              <a:t>(negative reviews) is 0: direct to “Good to go” page</a:t>
            </a:r>
          </a:p>
          <a:p>
            <a:pPr>
              <a:spcBef>
                <a:spcPts val="600"/>
              </a:spcBef>
            </a:pPr>
            <a:r>
              <a:rPr kumimoji="0" lang="en-US" altLang="ja-JP" sz="1200" kern="0" dirty="0" smtClean="0"/>
              <a:t>     Otherwise, output negative reviews on “Oh no” page</a:t>
            </a:r>
            <a:endParaRPr kumimoji="0" lang="ja-JP" altLang="en-US" sz="1200" kern="0" dirty="0" smtClean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Further Research: Data Product</a:t>
            </a:r>
            <a:endParaRPr lang="en-US" altLang="ja-JP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1"/>
          </p:nvPr>
        </p:nvSpPr>
        <p:spPr>
          <a:xfrm>
            <a:off x="457199" y="800100"/>
            <a:ext cx="8318195" cy="540000"/>
          </a:xfrm>
          <a:ln>
            <a:noFill/>
          </a:ln>
        </p:spPr>
        <p:txBody>
          <a:bodyPr>
            <a:noAutofit/>
          </a:bodyPr>
          <a:lstStyle/>
          <a:p>
            <a:pPr algn="ctr"/>
            <a:r>
              <a:rPr lang="en-US" altLang="ja-JP" sz="1600" dirty="0" smtClean="0"/>
              <a:t>A simple site that tells if the </a:t>
            </a:r>
            <a:r>
              <a:rPr lang="en-US" altLang="ja-JP" sz="1600" dirty="0" err="1" smtClean="0"/>
              <a:t>Airbnb</a:t>
            </a:r>
            <a:r>
              <a:rPr lang="en-US" altLang="ja-JP" sz="1600" dirty="0" smtClean="0"/>
              <a:t> room has potential risks </a:t>
            </a:r>
            <a:endParaRPr lang="ja-JP" altLang="en-US" sz="1600" dirty="0"/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190" y="1778599"/>
            <a:ext cx="3344241" cy="2389444"/>
          </a:xfrm>
          <a:prstGeom prst="rect">
            <a:avLst/>
          </a:prstGeom>
        </p:spPr>
      </p:pic>
      <p:pic>
        <p:nvPicPr>
          <p:cNvPr id="21" name="図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5469" y="1778599"/>
            <a:ext cx="2763835" cy="1181610"/>
          </a:xfrm>
          <a:prstGeom prst="rect">
            <a:avLst/>
          </a:prstGeom>
        </p:spPr>
      </p:pic>
      <p:pic>
        <p:nvPicPr>
          <p:cNvPr id="23" name="図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469" y="3062290"/>
            <a:ext cx="2792641" cy="3029791"/>
          </a:xfrm>
          <a:prstGeom prst="rect">
            <a:avLst/>
          </a:prstGeom>
        </p:spPr>
      </p:pic>
      <p:sp>
        <p:nvSpPr>
          <p:cNvPr id="24" name="正方形/長方形 23"/>
          <p:cNvSpPr/>
          <p:nvPr/>
        </p:nvSpPr>
        <p:spPr bwMode="auto">
          <a:xfrm>
            <a:off x="5338593" y="1412776"/>
            <a:ext cx="1224136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Output page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5" name="正方形/長方形 24"/>
          <p:cNvSpPr/>
          <p:nvPr/>
        </p:nvSpPr>
        <p:spPr bwMode="auto">
          <a:xfrm>
            <a:off x="704190" y="1410037"/>
            <a:ext cx="1215809" cy="216024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extLst/>
        </p:spPr>
        <p:txBody>
          <a:bodyPr wrap="none" tIns="36000" bIns="36000"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ja-JP" sz="14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Input page</a:t>
            </a:r>
            <a:endParaRPr kumimoji="0" lang="ja-JP" altLang="en-US" sz="1400" b="1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597" y="4463660"/>
            <a:ext cx="837797" cy="338552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3" y="4802212"/>
            <a:ext cx="393895" cy="393895"/>
          </a:xfrm>
          <a:prstGeom prst="rect">
            <a:avLst/>
          </a:prstGeom>
        </p:spPr>
      </p:pic>
      <p:cxnSp>
        <p:nvCxnSpPr>
          <p:cNvPr id="6" name="カギ線コネクタ 5"/>
          <p:cNvCxnSpPr>
            <a:stCxn id="14" idx="3"/>
            <a:endCxn id="21" idx="1"/>
          </p:cNvCxnSpPr>
          <p:nvPr/>
        </p:nvCxnSpPr>
        <p:spPr>
          <a:xfrm flipV="1">
            <a:off x="4048431" y="2369404"/>
            <a:ext cx="1297038" cy="603917"/>
          </a:xfrm>
          <a:prstGeom prst="bentConnector3">
            <a:avLst/>
          </a:prstGeom>
          <a:ln>
            <a:solidFill>
              <a:schemeClr val="bg2"/>
            </a:solidFill>
            <a:headEnd type="none" w="med" len="me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カギ線コネクタ 27"/>
          <p:cNvCxnSpPr>
            <a:stCxn id="14" idx="3"/>
          </p:cNvCxnSpPr>
          <p:nvPr/>
        </p:nvCxnSpPr>
        <p:spPr>
          <a:xfrm>
            <a:off x="4048431" y="2973321"/>
            <a:ext cx="1297038" cy="1029304"/>
          </a:xfrm>
          <a:prstGeom prst="bentConnector3">
            <a:avLst/>
          </a:prstGeom>
          <a:ln>
            <a:solidFill>
              <a:schemeClr val="bg2"/>
            </a:solidFill>
            <a:headEnd type="none" w="med" len="med"/>
            <a:tailEnd type="triangle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/>
          <p:cNvSpPr/>
          <p:nvPr/>
        </p:nvSpPr>
        <p:spPr>
          <a:xfrm>
            <a:off x="4791815" y="3728065"/>
            <a:ext cx="4828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altLang="ja-JP" sz="1200" kern="0" smtClean="0"/>
              <a:t>Risk</a:t>
            </a:r>
            <a:endParaRPr lang="ja-JP" altLang="en-US" sz="1200" dirty="0"/>
          </a:p>
        </p:txBody>
      </p:sp>
      <p:sp>
        <p:nvSpPr>
          <p:cNvPr id="30" name="正方形/長方形 29"/>
          <p:cNvSpPr/>
          <p:nvPr/>
        </p:nvSpPr>
        <p:spPr>
          <a:xfrm>
            <a:off x="4701727" y="2073296"/>
            <a:ext cx="66236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altLang="ja-JP" sz="1200" kern="0" smtClean="0"/>
              <a:t>No risk</a:t>
            </a:r>
            <a:endParaRPr lang="ja-JP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38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Further Research: Other </a:t>
            </a:r>
            <a:r>
              <a:rPr lang="en-US" altLang="ja-JP" dirty="0" err="1" smtClean="0"/>
              <a:t>todo</a:t>
            </a:r>
            <a:endParaRPr lang="en-US" altLang="ja-JP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51520" y="1129675"/>
            <a:ext cx="8568952" cy="400109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kumimoji="0" lang="en-US" altLang="ja-JP" sz="1500" b="1" kern="0" dirty="0"/>
              <a:t>Label review data with model trained with competitor </a:t>
            </a:r>
            <a:r>
              <a:rPr kumimoji="0" lang="en-US" altLang="ja-JP" sz="1500" b="1" kern="0" dirty="0" smtClean="0"/>
              <a:t>sites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Use Trip Advisor review data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Label 4 and 5 as positive, 3 as neutral, 1 and 2 as negative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Train the model and apply it to </a:t>
            </a:r>
            <a:r>
              <a:rPr kumimoji="0" lang="en-US" altLang="ja-JP" sz="1200" kern="0" dirty="0" err="1" smtClean="0"/>
              <a:t>Airbnb</a:t>
            </a:r>
            <a:r>
              <a:rPr kumimoji="0" lang="en-US" altLang="ja-JP" sz="1200" kern="0" dirty="0" smtClean="0"/>
              <a:t> review data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endParaRPr kumimoji="0" lang="en-US" altLang="ja-JP" sz="1200" kern="0" dirty="0" smtClean="0"/>
          </a:p>
          <a:p>
            <a:pPr>
              <a:spcBef>
                <a:spcPts val="600"/>
              </a:spcBef>
            </a:pPr>
            <a:r>
              <a:rPr kumimoji="0" lang="en-US" altLang="ja-JP" sz="1500" b="1" kern="0" dirty="0"/>
              <a:t>Visualize on </a:t>
            </a:r>
            <a:r>
              <a:rPr kumimoji="0" lang="en-US" altLang="ja-JP" sz="1500" b="1" kern="0" dirty="0" smtClean="0"/>
              <a:t>map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/>
              <a:t>Learn </a:t>
            </a:r>
            <a:r>
              <a:rPr kumimoji="0" lang="en-US" altLang="ja-JP" sz="1200" kern="0" dirty="0" smtClean="0">
                <a:hlinkClick r:id="rId2"/>
              </a:rPr>
              <a:t>Vincent</a:t>
            </a:r>
            <a:r>
              <a:rPr kumimoji="0" lang="en-US" altLang="ja-JP" sz="1200" kern="0" dirty="0" smtClean="0"/>
              <a:t> library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r>
              <a:rPr kumimoji="0" lang="en-US" altLang="ja-JP" sz="1200" kern="0" dirty="0" smtClean="0"/>
              <a:t>Visualize price range/sentiment/number of reviews based on </a:t>
            </a:r>
            <a:r>
              <a:rPr kumimoji="0" lang="en-US" altLang="ja-JP" sz="1200" kern="0" dirty="0" err="1" smtClean="0"/>
              <a:t>zipcode</a:t>
            </a:r>
            <a:r>
              <a:rPr kumimoji="0" lang="en-US" altLang="ja-JP" sz="1200" kern="0" dirty="0" smtClean="0"/>
              <a:t> or address</a:t>
            </a:r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endParaRPr kumimoji="0" lang="en-US" altLang="ja-JP" sz="1200" kern="0" dirty="0" smtClean="0"/>
          </a:p>
          <a:p>
            <a:pPr marL="685800" lvl="1" indent="-228600">
              <a:spcBef>
                <a:spcPts val="600"/>
              </a:spcBef>
              <a:buFont typeface="+mj-lt"/>
              <a:buAutoNum type="arabicPeriod"/>
            </a:pPr>
            <a:endParaRPr kumimoji="0" lang="en-US" altLang="ja-JP" sz="1200" kern="0" dirty="0"/>
          </a:p>
          <a:p>
            <a:pPr>
              <a:spcBef>
                <a:spcPts val="600"/>
              </a:spcBef>
            </a:pPr>
            <a:r>
              <a:rPr kumimoji="0" lang="en-US" altLang="ja-JP" sz="1500" b="1" kern="0" dirty="0"/>
              <a:t>Feature selection and </a:t>
            </a:r>
            <a:r>
              <a:rPr kumimoji="0" lang="en-US" altLang="ja-JP" sz="1500" b="1" kern="0" dirty="0" smtClean="0"/>
              <a:t>engineering with </a:t>
            </a:r>
            <a:r>
              <a:rPr kumimoji="0" lang="en-US" altLang="ja-JP" sz="1500" b="1" kern="0" dirty="0"/>
              <a:t>regression problems</a:t>
            </a:r>
          </a:p>
          <a:p>
            <a:pPr marL="685800" lvl="1" indent="-228600">
              <a:spcBef>
                <a:spcPts val="600"/>
              </a:spcBef>
              <a:buFont typeface="Arial" charset="0"/>
              <a:buChar char="•"/>
            </a:pPr>
            <a:r>
              <a:rPr kumimoji="0" lang="en-US" altLang="ja-JP" sz="1200" kern="0" dirty="0" smtClean="0"/>
              <a:t>Run regression analysis making price/number of reviews as y and other attributes (# rooms, location, sentiment </a:t>
            </a:r>
            <a:r>
              <a:rPr kumimoji="0" lang="en-US" altLang="ja-JP" sz="1200" kern="0" dirty="0" err="1" smtClean="0"/>
              <a:t>etc</a:t>
            </a:r>
            <a:r>
              <a:rPr kumimoji="0" lang="en-US" altLang="ja-JP" sz="1200" kern="0" dirty="0" smtClean="0"/>
              <a:t>) as predictors</a:t>
            </a:r>
          </a:p>
          <a:p>
            <a:pPr marL="685800" lvl="1" indent="-228600">
              <a:spcBef>
                <a:spcPts val="600"/>
              </a:spcBef>
              <a:buFont typeface="Arial" charset="0"/>
              <a:buChar char="•"/>
            </a:pPr>
            <a:r>
              <a:rPr kumimoji="0" lang="en-US" altLang="ja-JP" sz="1200" kern="0" dirty="0" smtClean="0"/>
              <a:t>Try feature engineering and selection with </a:t>
            </a:r>
            <a:r>
              <a:rPr kumimoji="0" lang="en-US" altLang="ja-JP" sz="1200" kern="0" dirty="0" err="1" smtClean="0"/>
              <a:t>Statsmodel</a:t>
            </a:r>
            <a:r>
              <a:rPr kumimoji="0" lang="en-US" altLang="ja-JP" sz="1200" kern="0" dirty="0" smtClean="0"/>
              <a:t> and </a:t>
            </a:r>
            <a:r>
              <a:rPr kumimoji="0" lang="en-US" altLang="ja-JP" sz="1200" kern="0" dirty="0" err="1" smtClean="0"/>
              <a:t>Sklearn</a:t>
            </a:r>
            <a:endParaRPr kumimoji="0" lang="en-US" altLang="ja-JP" sz="1200" kern="0" dirty="0" smtClean="0"/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0" lang="ja-JP" altLang="en-US" sz="1200" kern="0" dirty="0" smtClean="0"/>
          </a:p>
        </p:txBody>
      </p:sp>
    </p:spTree>
    <p:extLst>
      <p:ext uri="{BB962C8B-B14F-4D97-AF65-F5344CB8AC3E}">
        <p14:creationId xmlns:p14="http://schemas.microsoft.com/office/powerpoint/2010/main" val="72780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search_subbrand">
  <a:themeElements>
    <a:clrScheme name="楽天リサーチカラー">
      <a:dk1>
        <a:sysClr val="windowText" lastClr="000000"/>
      </a:dk1>
      <a:lt1>
        <a:sysClr val="window" lastClr="FFFFFF"/>
      </a:lt1>
      <a:dk2>
        <a:srgbClr val="D9D9D9"/>
      </a:dk2>
      <a:lt2>
        <a:srgbClr val="7F7F7F"/>
      </a:lt2>
      <a:accent1>
        <a:srgbClr val="558ED5"/>
      </a:accent1>
      <a:accent2>
        <a:srgbClr val="C6D9F1"/>
      </a:accent2>
      <a:accent3>
        <a:srgbClr val="BF0000"/>
      </a:accent3>
      <a:accent4>
        <a:srgbClr val="FFBFBF"/>
      </a:accent4>
      <a:accent5>
        <a:srgbClr val="1F497D"/>
      </a:accent5>
      <a:accent6>
        <a:srgbClr val="0078BE"/>
      </a:accent6>
      <a:hlink>
        <a:srgbClr val="F06E5A"/>
      </a:hlink>
      <a:folHlink>
        <a:srgbClr val="C8DC46"/>
      </a:folHlink>
    </a:clrScheme>
    <a:fontScheme name="ユーザー定義 6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>
          <a:solidFill>
            <a:schemeClr val="tx1"/>
          </a:solidFill>
        </a:ln>
        <a:effectLst/>
        <a:extLst/>
      </a:spPr>
      <a:bodyPr wrap="none" rtlCol="0" anchor="ctr"/>
      <a:lstStyle>
        <a:defPPr marL="0" marR="0" indent="0" algn="ctr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0" cap="none" spc="0" normalizeH="0" baseline="0" noProof="0" smtClean="0">
            <a:ln>
              <a:noFill/>
            </a:ln>
            <a:solidFill>
              <a:sysClr val="windowText" lastClr="000000"/>
            </a:solidFill>
            <a:effectLst/>
            <a:uLnTx/>
            <a:uFillTx/>
          </a:defRPr>
        </a:defPPr>
      </a:lstStyle>
    </a:spDef>
    <a:lnDef>
      <a:spPr>
        <a:ln>
          <a:solidFill>
            <a:schemeClr val="tx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F3D7EE6106C4954E9672A72418B39FE8" ma:contentTypeVersion="2" ma:contentTypeDescription="新しいドキュメントを作成します。" ma:contentTypeScope="" ma:versionID="ee8d2ad0114e6e9863d917b3c90e602c">
  <xsd:schema xmlns:xsd="http://www.w3.org/2001/XMLSchema" xmlns:p="http://schemas.microsoft.com/office/2006/metadata/properties" xmlns:ns2="61EED7F3-C406-4E95-9672-A72418B39FE8" targetNamespace="http://schemas.microsoft.com/office/2006/metadata/properties" ma:root="true" ma:fieldsID="ce4b8d00a6b6e939d266cb3f980c71c7" ns2:_="">
    <xsd:import namespace="61EED7F3-C406-4E95-9672-A72418B39FE8"/>
    <xsd:element name="properties">
      <xsd:complexType>
        <xsd:sequence>
          <xsd:element name="documentManagement">
            <xsd:complexType>
              <xsd:all>
                <xsd:element ref="ns2:SPSDescription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61EED7F3-C406-4E95-9672-A72418B39FE8" elementFormDefault="qualified">
    <xsd:import namespace="http://schemas.microsoft.com/office/2006/documentManagement/types"/>
    <xsd:element name="SPSDescription" ma:index="8" nillable="true" ma:displayName="Description" ma:internalName="SPSDescription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SPSDescription xmlns="61EED7F3-C406-4E95-9672-A72418B39FE8" xsi:nil="true"/>
  </documentManagement>
</p:properties>
</file>

<file path=customXml/itemProps1.xml><?xml version="1.0" encoding="utf-8"?>
<ds:datastoreItem xmlns:ds="http://schemas.openxmlformats.org/officeDocument/2006/customXml" ds:itemID="{E61C4D33-5F6E-485F-A4D8-0B6A0A676B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EED7F3-C406-4E95-9672-A72418B39FE8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BA5F632A-EC26-4528-97AD-6FC34B6EC6B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08E393-19DE-4D81-A266-4694CB1D3F4F}">
  <ds:schemaRefs>
    <ds:schemaRef ds:uri="http://purl.org/dc/terms/"/>
    <ds:schemaRef ds:uri="61EED7F3-C406-4E95-9672-A72418B39FE8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Research_subbrand</Template>
  <TotalTime>6454</TotalTime>
  <Words>418</Words>
  <Application>Microsoft Macintosh PowerPoint</Application>
  <PresentationFormat>画面に合わせる (4:3)</PresentationFormat>
  <Paragraphs>89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2" baseType="lpstr">
      <vt:lpstr>Calibri</vt:lpstr>
      <vt:lpstr>ＭＳ Ｐゴシック</vt:lpstr>
      <vt:lpstr>ＭＳ ゴシック</vt:lpstr>
      <vt:lpstr>Wingdings</vt:lpstr>
      <vt:lpstr>Arial</vt:lpstr>
      <vt:lpstr>Research_subbrand</vt:lpstr>
      <vt:lpstr>Mad Sentiment Analysis on Airbnb Data</vt:lpstr>
      <vt:lpstr>Motivation/Issue</vt:lpstr>
      <vt:lpstr>Motivation/Issue</vt:lpstr>
      <vt:lpstr>Project Overview</vt:lpstr>
      <vt:lpstr>Further Research: Data Product</vt:lpstr>
      <vt:lpstr>Further Research: Other todo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</dc:title>
  <dc:creator>楽天株式会社</dc:creator>
  <cp:lastModifiedBy>Microsoft Office ユーザー</cp:lastModifiedBy>
  <cp:revision>177</cp:revision>
  <cp:lastPrinted>2015-12-13T20:32:34Z</cp:lastPrinted>
  <dcterms:created xsi:type="dcterms:W3CDTF">2013-03-28T06:11:06Z</dcterms:created>
  <dcterms:modified xsi:type="dcterms:W3CDTF">2015-12-14T21:22:30Z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0x010100F3D7EE6106C4954E9672A72418B39FE8</vt:lpwstr>
  </property>
</Properties>
</file>

<file path=docProps/thumbnail.jpeg>
</file>